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8FCB4-09AB-4037-A7FE-F187C17433B3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FD0FB-570D-4512-A1A9-04DE59E2A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0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DF1237-51EF-4BB8-AEE2-A75556B8E08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7864BE-0536-4BC6-95B5-2B5FF232F95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3BF3-2D09-457B-8BDE-4D1A8E68F4F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6CA2-7361-4688-BAC1-AA3610D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3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3BF3-2D09-457B-8BDE-4D1A8E68F4F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6CA2-7361-4688-BAC1-AA3610D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1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3BF3-2D09-457B-8BDE-4D1A8E68F4F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6CA2-7361-4688-BAC1-AA3610D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5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69883-A32F-4517-90AB-A7C267C7A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4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3BF3-2D09-457B-8BDE-4D1A8E68F4F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6CA2-7361-4688-BAC1-AA3610D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7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3BF3-2D09-457B-8BDE-4D1A8E68F4F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6CA2-7361-4688-BAC1-AA3610D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1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3BF3-2D09-457B-8BDE-4D1A8E68F4F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6CA2-7361-4688-BAC1-AA3610D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6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3BF3-2D09-457B-8BDE-4D1A8E68F4F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6CA2-7361-4688-BAC1-AA3610D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3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3BF3-2D09-457B-8BDE-4D1A8E68F4F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6CA2-7361-4688-BAC1-AA3610D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5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3BF3-2D09-457B-8BDE-4D1A8E68F4F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6CA2-7361-4688-BAC1-AA3610D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7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3BF3-2D09-457B-8BDE-4D1A8E68F4F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6CA2-7361-4688-BAC1-AA3610D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5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3BF3-2D09-457B-8BDE-4D1A8E68F4F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6CA2-7361-4688-BAC1-AA3610D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2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3BF3-2D09-457B-8BDE-4D1A8E68F4F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56CA2-7361-4688-BAC1-AA3610D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7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file:///G:\sinh%206%20(thi%20GVG%20tiet%203)\VUIDEHOC.mp3" TargetMode="External"/><Relationship Id="rId7" Type="http://schemas.openxmlformats.org/officeDocument/2006/relationships/image" Target="../media/image1.png"/><Relationship Id="rId2" Type="http://schemas.openxmlformats.org/officeDocument/2006/relationships/audio" Target="file:///G:\sinh%206%20(thi%20GVG%20tiet%203)\ANH_VE_TINH_DEP_QUE_HUONG__.mp3" TargetMode="External"/><Relationship Id="rId1" Type="http://schemas.openxmlformats.org/officeDocument/2006/relationships/audio" Target="file:///D:\LAMDUTHI\VUIDEHOC.WAV" TargetMode="Externa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8.jpeg"/><Relationship Id="rId4" Type="http://schemas.openxmlformats.org/officeDocument/2006/relationships/image" Target="../media/image18.pn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347669" y="65091"/>
            <a:ext cx="8486775" cy="454025"/>
          </a:xfrm>
          <a:prstGeom prst="bevel">
            <a:avLst>
              <a:gd name="adj" fmla="val 12500"/>
            </a:avLst>
          </a:prstGeom>
          <a:solidFill>
            <a:srgbClr val="FFCC00"/>
          </a:solidFill>
          <a:ln w="38100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 :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LÀ NHÀ VÔ ĐỊCH</a:t>
            </a: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 flipV="1">
            <a:off x="309563" y="3854451"/>
            <a:ext cx="7467600" cy="20638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08" name="Oval 4"/>
          <p:cNvSpPr>
            <a:spLocks noChangeArrowheads="1"/>
          </p:cNvSpPr>
          <p:nvPr/>
        </p:nvSpPr>
        <p:spPr bwMode="auto">
          <a:xfrm>
            <a:off x="204788" y="785813"/>
            <a:ext cx="1447800" cy="7159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XANH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1909" name="Oval 5"/>
          <p:cNvSpPr>
            <a:spLocks noChangeArrowheads="1"/>
          </p:cNvSpPr>
          <p:nvPr/>
        </p:nvSpPr>
        <p:spPr bwMode="auto">
          <a:xfrm>
            <a:off x="7162800" y="842966"/>
            <a:ext cx="1524000" cy="7000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NÂU</a:t>
            </a:r>
          </a:p>
        </p:txBody>
      </p:sp>
      <p:sp>
        <p:nvSpPr>
          <p:cNvPr id="251910" name="AutoShape 6"/>
          <p:cNvSpPr>
            <a:spLocks noChangeArrowheads="1"/>
          </p:cNvSpPr>
          <p:nvPr/>
        </p:nvSpPr>
        <p:spPr bwMode="auto">
          <a:xfrm>
            <a:off x="8458200" y="2114550"/>
            <a:ext cx="533400" cy="3429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3300"/>
                </a:solidFill>
                <a:latin typeface="VNI-Souvir" pitchFamily="2" charset="0"/>
              </a:rPr>
              <a:t>1</a:t>
            </a:r>
          </a:p>
        </p:txBody>
      </p:sp>
      <p:sp>
        <p:nvSpPr>
          <p:cNvPr id="251911" name="AutoShape 7"/>
          <p:cNvSpPr>
            <a:spLocks noChangeArrowheads="1"/>
          </p:cNvSpPr>
          <p:nvPr/>
        </p:nvSpPr>
        <p:spPr bwMode="auto">
          <a:xfrm>
            <a:off x="8458200" y="2457450"/>
            <a:ext cx="533400" cy="3429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  <a:latin typeface="VNI-Souvir" pitchFamily="2" charset="0"/>
              </a:rPr>
              <a:t>2</a:t>
            </a:r>
          </a:p>
        </p:txBody>
      </p:sp>
      <p:sp>
        <p:nvSpPr>
          <p:cNvPr id="251912" name="AutoShape 8"/>
          <p:cNvSpPr>
            <a:spLocks noChangeArrowheads="1"/>
          </p:cNvSpPr>
          <p:nvPr/>
        </p:nvSpPr>
        <p:spPr bwMode="auto">
          <a:xfrm>
            <a:off x="8458200" y="2800350"/>
            <a:ext cx="533400" cy="3429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  <a:latin typeface="VNI-Souvir" pitchFamily="2" charset="0"/>
              </a:rPr>
              <a:t>3</a:t>
            </a:r>
          </a:p>
        </p:txBody>
      </p:sp>
      <p:sp>
        <p:nvSpPr>
          <p:cNvPr id="251913" name="AutoShape 9"/>
          <p:cNvSpPr>
            <a:spLocks noChangeArrowheads="1"/>
          </p:cNvSpPr>
          <p:nvPr/>
        </p:nvSpPr>
        <p:spPr bwMode="auto">
          <a:xfrm>
            <a:off x="8458200" y="3143250"/>
            <a:ext cx="533400" cy="3429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BF0D2B"/>
                </a:solidFill>
                <a:latin typeface="VNI-Souvir" pitchFamily="2" charset="0"/>
              </a:rPr>
              <a:t>4</a:t>
            </a:r>
          </a:p>
        </p:txBody>
      </p:sp>
      <p:sp>
        <p:nvSpPr>
          <p:cNvPr id="251914" name="AutoShape 10"/>
          <p:cNvSpPr>
            <a:spLocks noChangeArrowheads="1"/>
          </p:cNvSpPr>
          <p:nvPr/>
        </p:nvSpPr>
        <p:spPr bwMode="auto">
          <a:xfrm>
            <a:off x="8458200" y="3486150"/>
            <a:ext cx="533400" cy="3429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  <a:latin typeface="VNI-Souvir" pitchFamily="2" charset="0"/>
              </a:rPr>
              <a:t>5</a:t>
            </a:r>
          </a:p>
        </p:txBody>
      </p:sp>
      <p:sp>
        <p:nvSpPr>
          <p:cNvPr id="251915" name="AutoShape 11"/>
          <p:cNvSpPr>
            <a:spLocks noChangeArrowheads="1"/>
          </p:cNvSpPr>
          <p:nvPr/>
        </p:nvSpPr>
        <p:spPr bwMode="auto">
          <a:xfrm>
            <a:off x="8458200" y="3829050"/>
            <a:ext cx="533400" cy="3429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3300"/>
                </a:solidFill>
                <a:latin typeface="VNI-Souvir" pitchFamily="2" charset="0"/>
              </a:rPr>
              <a:t>6</a:t>
            </a:r>
          </a:p>
        </p:txBody>
      </p:sp>
      <p:sp>
        <p:nvSpPr>
          <p:cNvPr id="251916" name="AutoShape 12"/>
          <p:cNvSpPr>
            <a:spLocks noChangeArrowheads="1"/>
          </p:cNvSpPr>
          <p:nvPr/>
        </p:nvSpPr>
        <p:spPr bwMode="auto">
          <a:xfrm>
            <a:off x="1042988" y="4516440"/>
            <a:ext cx="7086600" cy="461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300 000 loài</a:t>
            </a:r>
          </a:p>
        </p:txBody>
      </p:sp>
      <p:sp>
        <p:nvSpPr>
          <p:cNvPr id="3085" name="Rectangle 13" descr="Bouquet"/>
          <p:cNvSpPr>
            <a:spLocks noChangeArrowheads="1"/>
          </p:cNvSpPr>
          <p:nvPr/>
        </p:nvSpPr>
        <p:spPr bwMode="auto">
          <a:xfrm>
            <a:off x="76200" y="2457450"/>
            <a:ext cx="2743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latin typeface="VNI-Avo" pitchFamily="2" charset="0"/>
            </a:endParaRPr>
          </a:p>
        </p:txBody>
      </p:sp>
      <p:grpSp>
        <p:nvGrpSpPr>
          <p:cNvPr id="3086" name="Group 14"/>
          <p:cNvGrpSpPr>
            <a:grpSpLocks/>
          </p:cNvGrpSpPr>
          <p:nvPr/>
        </p:nvGrpSpPr>
        <p:grpSpPr bwMode="auto">
          <a:xfrm>
            <a:off x="1371600" y="2087564"/>
            <a:ext cx="2757488" cy="1762125"/>
            <a:chOff x="2160" y="1514"/>
            <a:chExt cx="1737" cy="1480"/>
          </a:xfrm>
        </p:grpSpPr>
        <p:sp>
          <p:nvSpPr>
            <p:cNvPr id="3128" name="Line 15"/>
            <p:cNvSpPr>
              <a:spLocks noChangeShapeType="1"/>
            </p:cNvSpPr>
            <p:nvPr/>
          </p:nvSpPr>
          <p:spPr bwMode="auto">
            <a:xfrm flipV="1">
              <a:off x="2160" y="2496"/>
              <a:ext cx="0" cy="498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Line 16"/>
            <p:cNvSpPr>
              <a:spLocks noChangeShapeType="1"/>
            </p:cNvSpPr>
            <p:nvPr/>
          </p:nvSpPr>
          <p:spPr bwMode="auto">
            <a:xfrm>
              <a:off x="2160" y="2496"/>
              <a:ext cx="576" cy="0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Line 17"/>
            <p:cNvSpPr>
              <a:spLocks noChangeShapeType="1"/>
            </p:cNvSpPr>
            <p:nvPr/>
          </p:nvSpPr>
          <p:spPr bwMode="auto">
            <a:xfrm flipV="1">
              <a:off x="3321" y="1514"/>
              <a:ext cx="0" cy="498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Line 18"/>
            <p:cNvSpPr>
              <a:spLocks noChangeShapeType="1"/>
            </p:cNvSpPr>
            <p:nvPr/>
          </p:nvSpPr>
          <p:spPr bwMode="auto">
            <a:xfrm>
              <a:off x="3321" y="1514"/>
              <a:ext cx="576" cy="0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Line 19"/>
            <p:cNvSpPr>
              <a:spLocks noChangeShapeType="1"/>
            </p:cNvSpPr>
            <p:nvPr/>
          </p:nvSpPr>
          <p:spPr bwMode="auto">
            <a:xfrm flipV="1">
              <a:off x="2736" y="2003"/>
              <a:ext cx="0" cy="498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Line 20"/>
            <p:cNvSpPr>
              <a:spLocks noChangeShapeType="1"/>
            </p:cNvSpPr>
            <p:nvPr/>
          </p:nvSpPr>
          <p:spPr bwMode="auto">
            <a:xfrm>
              <a:off x="2736" y="2003"/>
              <a:ext cx="576" cy="0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7" name="Group 21"/>
          <p:cNvGrpSpPr>
            <a:grpSpLocks/>
          </p:cNvGrpSpPr>
          <p:nvPr/>
        </p:nvGrpSpPr>
        <p:grpSpPr bwMode="auto">
          <a:xfrm flipH="1">
            <a:off x="4114806" y="2082800"/>
            <a:ext cx="2728913" cy="1762125"/>
            <a:chOff x="2160" y="1514"/>
            <a:chExt cx="1737" cy="1480"/>
          </a:xfrm>
        </p:grpSpPr>
        <p:sp>
          <p:nvSpPr>
            <p:cNvPr id="3122" name="Line 22"/>
            <p:cNvSpPr>
              <a:spLocks noChangeShapeType="1"/>
            </p:cNvSpPr>
            <p:nvPr/>
          </p:nvSpPr>
          <p:spPr bwMode="auto">
            <a:xfrm flipV="1">
              <a:off x="2160" y="2496"/>
              <a:ext cx="0" cy="498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Line 23"/>
            <p:cNvSpPr>
              <a:spLocks noChangeShapeType="1"/>
            </p:cNvSpPr>
            <p:nvPr/>
          </p:nvSpPr>
          <p:spPr bwMode="auto">
            <a:xfrm>
              <a:off x="2160" y="2496"/>
              <a:ext cx="576" cy="0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Line 24"/>
            <p:cNvSpPr>
              <a:spLocks noChangeShapeType="1"/>
            </p:cNvSpPr>
            <p:nvPr/>
          </p:nvSpPr>
          <p:spPr bwMode="auto">
            <a:xfrm flipV="1">
              <a:off x="3321" y="1514"/>
              <a:ext cx="0" cy="498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Line 25"/>
            <p:cNvSpPr>
              <a:spLocks noChangeShapeType="1"/>
            </p:cNvSpPr>
            <p:nvPr/>
          </p:nvSpPr>
          <p:spPr bwMode="auto">
            <a:xfrm>
              <a:off x="3321" y="1514"/>
              <a:ext cx="576" cy="0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Line 26"/>
            <p:cNvSpPr>
              <a:spLocks noChangeShapeType="1"/>
            </p:cNvSpPr>
            <p:nvPr/>
          </p:nvSpPr>
          <p:spPr bwMode="auto">
            <a:xfrm flipV="1">
              <a:off x="2736" y="2003"/>
              <a:ext cx="0" cy="498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Line 27"/>
            <p:cNvSpPr>
              <a:spLocks noChangeShapeType="1"/>
            </p:cNvSpPr>
            <p:nvPr/>
          </p:nvSpPr>
          <p:spPr bwMode="auto">
            <a:xfrm>
              <a:off x="2736" y="2003"/>
              <a:ext cx="576" cy="0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8" name="Group 28"/>
          <p:cNvGrpSpPr>
            <a:grpSpLocks/>
          </p:cNvGrpSpPr>
          <p:nvPr/>
        </p:nvGrpSpPr>
        <p:grpSpPr bwMode="auto">
          <a:xfrm>
            <a:off x="1371606" y="2098678"/>
            <a:ext cx="5453063" cy="1755775"/>
            <a:chOff x="864" y="1981"/>
            <a:chExt cx="3435" cy="1475"/>
          </a:xfrm>
        </p:grpSpPr>
        <p:sp>
          <p:nvSpPr>
            <p:cNvPr id="3116" name="Rectangle 29"/>
            <p:cNvSpPr>
              <a:spLocks noChangeArrowheads="1"/>
            </p:cNvSpPr>
            <p:nvPr/>
          </p:nvSpPr>
          <p:spPr bwMode="auto">
            <a:xfrm>
              <a:off x="864" y="2964"/>
              <a:ext cx="624" cy="4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" name="Rectangle 30"/>
            <p:cNvSpPr>
              <a:spLocks noChangeArrowheads="1"/>
            </p:cNvSpPr>
            <p:nvPr/>
          </p:nvSpPr>
          <p:spPr bwMode="auto">
            <a:xfrm>
              <a:off x="3694" y="2965"/>
              <a:ext cx="605" cy="48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" name="Rectangle 31"/>
            <p:cNvSpPr>
              <a:spLocks noChangeArrowheads="1"/>
            </p:cNvSpPr>
            <p:nvPr/>
          </p:nvSpPr>
          <p:spPr bwMode="auto">
            <a:xfrm>
              <a:off x="1460" y="2468"/>
              <a:ext cx="605" cy="98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" name="Rectangle 32"/>
            <p:cNvSpPr>
              <a:spLocks noChangeArrowheads="1"/>
            </p:cNvSpPr>
            <p:nvPr/>
          </p:nvSpPr>
          <p:spPr bwMode="auto">
            <a:xfrm>
              <a:off x="3024" y="2480"/>
              <a:ext cx="718" cy="97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" name="Rectangle 33"/>
            <p:cNvSpPr>
              <a:spLocks noChangeArrowheads="1"/>
            </p:cNvSpPr>
            <p:nvPr/>
          </p:nvSpPr>
          <p:spPr bwMode="auto">
            <a:xfrm>
              <a:off x="2038" y="1990"/>
              <a:ext cx="624" cy="146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" name="Rectangle 34"/>
            <p:cNvSpPr>
              <a:spLocks noChangeArrowheads="1"/>
            </p:cNvSpPr>
            <p:nvPr/>
          </p:nvSpPr>
          <p:spPr bwMode="auto">
            <a:xfrm>
              <a:off x="2522" y="1981"/>
              <a:ext cx="624" cy="147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51939" name="Picture 35" descr="ti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2282825"/>
            <a:ext cx="109855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40" name="Picture 36" descr="VongNoe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11163"/>
            <a:ext cx="8080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41" name="AutoShape 37"/>
          <p:cNvSpPr>
            <a:spLocks noChangeArrowheads="1"/>
          </p:cNvSpPr>
          <p:nvPr/>
        </p:nvSpPr>
        <p:spPr bwMode="auto">
          <a:xfrm>
            <a:off x="755650" y="4587876"/>
            <a:ext cx="746760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Đa dạng; tiến hóa hơn cả</a:t>
            </a:r>
          </a:p>
        </p:txBody>
      </p:sp>
      <p:pic>
        <p:nvPicPr>
          <p:cNvPr id="251942" name="Picture 38" descr="chu ti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6" y="2247902"/>
            <a:ext cx="11144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43" name="Picture 39" descr="VongNoe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2" y="411163"/>
            <a:ext cx="8080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44" name="AutoShape 40"/>
          <p:cNvSpPr>
            <a:spLocks noChangeArrowheads="1"/>
          </p:cNvSpPr>
          <p:nvPr/>
        </p:nvSpPr>
        <p:spPr bwMode="auto">
          <a:xfrm>
            <a:off x="971550" y="4587875"/>
            <a:ext cx="7391400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Vì nó được bảo vệ tốt hơn.</a:t>
            </a:r>
          </a:p>
        </p:txBody>
      </p:sp>
      <p:pic>
        <p:nvPicPr>
          <p:cNvPr id="251945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775" y="2543175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6" name="Group 42"/>
          <p:cNvGrpSpPr>
            <a:grpSpLocks/>
          </p:cNvGrpSpPr>
          <p:nvPr/>
        </p:nvGrpSpPr>
        <p:grpSpPr bwMode="auto">
          <a:xfrm>
            <a:off x="-76200" y="0"/>
            <a:ext cx="9296400" cy="5143500"/>
            <a:chOff x="-48" y="0"/>
            <a:chExt cx="5856" cy="4320"/>
          </a:xfrm>
        </p:grpSpPr>
        <p:sp>
          <p:nvSpPr>
            <p:cNvPr id="3112" name="Line 43"/>
            <p:cNvSpPr>
              <a:spLocks noChangeShapeType="1"/>
            </p:cNvSpPr>
            <p:nvPr/>
          </p:nvSpPr>
          <p:spPr bwMode="auto">
            <a:xfrm>
              <a:off x="5746" y="0"/>
              <a:ext cx="0" cy="4320"/>
            </a:xfrm>
            <a:prstGeom prst="line">
              <a:avLst/>
            </a:prstGeom>
            <a:noFill/>
            <a:ln w="152400">
              <a:solidFill>
                <a:srgbClr val="99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Line 44"/>
            <p:cNvSpPr>
              <a:spLocks noChangeShapeType="1"/>
            </p:cNvSpPr>
            <p:nvPr/>
          </p:nvSpPr>
          <p:spPr bwMode="auto">
            <a:xfrm>
              <a:off x="0" y="0"/>
              <a:ext cx="0" cy="4320"/>
            </a:xfrm>
            <a:prstGeom prst="line">
              <a:avLst/>
            </a:prstGeom>
            <a:noFill/>
            <a:ln w="152400">
              <a:solidFill>
                <a:srgbClr val="99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Line 45"/>
            <p:cNvSpPr>
              <a:spLocks noChangeShapeType="1"/>
            </p:cNvSpPr>
            <p:nvPr/>
          </p:nvSpPr>
          <p:spPr bwMode="auto">
            <a:xfrm>
              <a:off x="-48" y="4320"/>
              <a:ext cx="5856" cy="0"/>
            </a:xfrm>
            <a:prstGeom prst="line">
              <a:avLst/>
            </a:prstGeom>
            <a:noFill/>
            <a:ln w="152400">
              <a:solidFill>
                <a:srgbClr val="99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Line 46"/>
            <p:cNvSpPr>
              <a:spLocks noChangeShapeType="1"/>
            </p:cNvSpPr>
            <p:nvPr/>
          </p:nvSpPr>
          <p:spPr bwMode="auto">
            <a:xfrm>
              <a:off x="-48" y="0"/>
              <a:ext cx="5856" cy="0"/>
            </a:xfrm>
            <a:prstGeom prst="line">
              <a:avLst/>
            </a:prstGeom>
            <a:noFill/>
            <a:ln w="152400">
              <a:solidFill>
                <a:srgbClr val="99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1951" name="AutoShape 47"/>
          <p:cNvSpPr>
            <a:spLocks noChangeArrowheads="1"/>
          </p:cNvSpPr>
          <p:nvPr/>
        </p:nvSpPr>
        <p:spPr bwMode="auto">
          <a:xfrm>
            <a:off x="468319" y="3940175"/>
            <a:ext cx="7913687" cy="5032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rabicPeriod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Thực vật hạt kín có khoảng bao nhiêu loài?</a:t>
            </a:r>
          </a:p>
        </p:txBody>
      </p:sp>
      <p:sp>
        <p:nvSpPr>
          <p:cNvPr id="251952" name="AutoShape 48"/>
          <p:cNvSpPr>
            <a:spLocks noChangeArrowheads="1"/>
          </p:cNvSpPr>
          <p:nvPr/>
        </p:nvSpPr>
        <p:spPr bwMode="auto">
          <a:xfrm>
            <a:off x="612775" y="3940178"/>
            <a:ext cx="7391400" cy="576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2.  Trong thân hạt kín có …………….………hoàn chỉnh.</a:t>
            </a:r>
          </a:p>
        </p:txBody>
      </p:sp>
      <p:sp>
        <p:nvSpPr>
          <p:cNvPr id="251953" name="AutoShape 49"/>
          <p:cNvSpPr>
            <a:spLocks noChangeArrowheads="1"/>
          </p:cNvSpPr>
          <p:nvPr/>
        </p:nvSpPr>
        <p:spPr bwMode="auto">
          <a:xfrm>
            <a:off x="684219" y="4587876"/>
            <a:ext cx="7412037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Mạch dẫn</a:t>
            </a:r>
          </a:p>
        </p:txBody>
      </p:sp>
      <p:sp>
        <p:nvSpPr>
          <p:cNvPr id="251954" name="AutoShape 50"/>
          <p:cNvSpPr>
            <a:spLocks noChangeArrowheads="1"/>
          </p:cNvSpPr>
          <p:nvPr/>
        </p:nvSpPr>
        <p:spPr bwMode="auto">
          <a:xfrm>
            <a:off x="709613" y="4551363"/>
            <a:ext cx="7391400" cy="468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Cây Bèo tấm</a:t>
            </a:r>
          </a:p>
        </p:txBody>
      </p:sp>
      <p:sp>
        <p:nvSpPr>
          <p:cNvPr id="251955" name="AutoShape 51"/>
          <p:cNvSpPr>
            <a:spLocks noChangeArrowheads="1"/>
          </p:cNvSpPr>
          <p:nvPr/>
        </p:nvSpPr>
        <p:spPr bwMode="auto">
          <a:xfrm>
            <a:off x="323856" y="4084638"/>
            <a:ext cx="8075613" cy="374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3. Cây Hạt kín bé nhất là cây gì ?</a:t>
            </a:r>
          </a:p>
        </p:txBody>
      </p:sp>
      <p:sp>
        <p:nvSpPr>
          <p:cNvPr id="251956" name="AutoShape 52"/>
          <p:cNvSpPr>
            <a:spLocks noChangeArrowheads="1"/>
          </p:cNvSpPr>
          <p:nvPr/>
        </p:nvSpPr>
        <p:spPr bwMode="auto">
          <a:xfrm>
            <a:off x="900113" y="4587875"/>
            <a:ext cx="7086600" cy="3984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Có</a:t>
            </a:r>
          </a:p>
        </p:txBody>
      </p:sp>
      <p:sp>
        <p:nvSpPr>
          <p:cNvPr id="251957" name="AutoShape 53"/>
          <p:cNvSpPr>
            <a:spLocks noChangeArrowheads="1"/>
          </p:cNvSpPr>
          <p:nvPr/>
        </p:nvSpPr>
        <p:spPr bwMode="auto">
          <a:xfrm>
            <a:off x="395288" y="3940175"/>
            <a:ext cx="7961312" cy="561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6. Hạt kín là nhóm thực vật có hoa hay không ?</a:t>
            </a:r>
          </a:p>
        </p:txBody>
      </p:sp>
      <p:pic>
        <p:nvPicPr>
          <p:cNvPr id="251958" name="ANH_VE_TINH_DEP_QUE_HUONG__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763" y="30607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59" name="VUIDEHOC.mp3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4688" y="1497013"/>
            <a:ext cx="304800" cy="304800"/>
          </a:xfrm>
        </p:spPr>
      </p:pic>
      <p:sp>
        <p:nvSpPr>
          <p:cNvPr id="3106" name="Line 56"/>
          <p:cNvSpPr>
            <a:spLocks noChangeShapeType="1"/>
          </p:cNvSpPr>
          <p:nvPr/>
        </p:nvSpPr>
        <p:spPr bwMode="auto">
          <a:xfrm>
            <a:off x="3175004" y="2085975"/>
            <a:ext cx="1871663" cy="0"/>
          </a:xfrm>
          <a:prstGeom prst="line">
            <a:avLst/>
          </a:prstGeom>
          <a:noFill/>
          <a:ln w="793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7" name="Line 57"/>
          <p:cNvSpPr>
            <a:spLocks noChangeShapeType="1"/>
          </p:cNvSpPr>
          <p:nvPr/>
        </p:nvSpPr>
        <p:spPr bwMode="auto">
          <a:xfrm>
            <a:off x="2254250" y="2646363"/>
            <a:ext cx="935038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8" name="Line 58"/>
          <p:cNvSpPr>
            <a:spLocks noChangeShapeType="1"/>
          </p:cNvSpPr>
          <p:nvPr/>
        </p:nvSpPr>
        <p:spPr bwMode="auto">
          <a:xfrm>
            <a:off x="4949831" y="2657475"/>
            <a:ext cx="1019175" cy="1270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9" name="AutoShape 5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32813" y="4300540"/>
            <a:ext cx="360362" cy="2159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AutoShape 53"/>
          <p:cNvSpPr>
            <a:spLocks noChangeArrowheads="1"/>
          </p:cNvSpPr>
          <p:nvPr/>
        </p:nvSpPr>
        <p:spPr bwMode="auto">
          <a:xfrm>
            <a:off x="250831" y="3954464"/>
            <a:ext cx="7961313" cy="561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5. Môi trường sống …….…. Đây là nhóm thực vật…….…..?</a:t>
            </a:r>
          </a:p>
        </p:txBody>
      </p:sp>
      <p:sp>
        <p:nvSpPr>
          <p:cNvPr id="62" name="AutoShape 53"/>
          <p:cNvSpPr>
            <a:spLocks noChangeArrowheads="1"/>
          </p:cNvSpPr>
          <p:nvPr/>
        </p:nvSpPr>
        <p:spPr bwMode="auto">
          <a:xfrm>
            <a:off x="323856" y="3940175"/>
            <a:ext cx="7961313" cy="561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4. Hạt nằm trong quả là một ưu thế của Hạt kín vì sao ?</a:t>
            </a:r>
          </a:p>
        </p:txBody>
      </p:sp>
    </p:spTree>
    <p:extLst>
      <p:ext uri="{BB962C8B-B14F-4D97-AF65-F5344CB8AC3E}">
        <p14:creationId xmlns:p14="http://schemas.microsoft.com/office/powerpoint/2010/main" val="3509985170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0" fill="hold"/>
                                        <p:tgtEl>
                                          <p:spTgt spid="2519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1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1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1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1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197" fill="hold"/>
                                        <p:tgtEl>
                                          <p:spTgt spid="2519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2438" fill="hold"/>
                                        <p:tgtEl>
                                          <p:spTgt spid="2519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19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1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1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51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51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51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9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519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51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51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51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51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2000"/>
                                        <p:tgtEl>
                                          <p:spTgt spid="251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2000"/>
                                        <p:tgtEl>
                                          <p:spTgt spid="251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91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519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51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51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51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51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4" dur="2000"/>
                                        <p:tgtEl>
                                          <p:spTgt spid="251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7" dur="2000"/>
                                        <p:tgtEl>
                                          <p:spTgt spid="251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251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91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519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251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251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3" dur="2000"/>
                                        <p:tgtEl>
                                          <p:spTgt spid="251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91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19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25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25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5" dur="2000"/>
                                        <p:tgtEl>
                                          <p:spTgt spid="251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91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519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251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25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251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251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1" dur="2000"/>
                                        <p:tgtEl>
                                          <p:spTgt spid="251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4" dur="2000"/>
                                        <p:tgtEl>
                                          <p:spTgt spid="251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7" dur="500"/>
                                        <p:tgtEl>
                                          <p:spTgt spid="251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915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251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 nodeType="clickPar">
                      <p:stCondLst>
                        <p:cond delay="0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451 -0.11227 L 0.07726 -0.10926 " pathEditMode="relative" rAng="0" ptsTypes="AAA">
                                      <p:cBhvr>
                                        <p:cTn id="233" dur="2000" fill="hold"/>
                                        <p:tgtEl>
                                          <p:spTgt spid="25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26 -0.10926 L 0.08195 -0.23032 L 0.175 -0.23657 " pathEditMode="relative" rAng="0" ptsTypes="AAA">
                                      <p:cBhvr>
                                        <p:cTn id="237" dur="2000" fill="hold"/>
                                        <p:tgtEl>
                                          <p:spTgt spid="25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99 -0.23657 L 0.18194 -0.3456 L 0.29097 -0.33657 " pathEditMode="relative" rAng="0" ptsTypes="AAA">
                                      <p:cBhvr>
                                        <p:cTn id="241" dur="2000" fill="hold"/>
                                        <p:tgtEl>
                                          <p:spTgt spid="25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94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519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 nodeType="clickPar">
                      <p:stCondLst>
                        <p:cond delay="0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833 L 0.00225 -0.11273 L -0.07049 -0.11273 " pathEditMode="relative" rAng="0" ptsTypes="AAA">
                                      <p:cBhvr>
                                        <p:cTn id="246" dur="2000" fill="hold"/>
                                        <p:tgtEl>
                                          <p:spTgt spid="251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3 -0.11505 L -0.08056 -0.23334 L -0.16928 -0.23033 " pathEditMode="relative" rAng="0" ptsTypes="AAA">
                                      <p:cBhvr>
                                        <p:cTn id="250" dur="2000" fill="hold"/>
                                        <p:tgtEl>
                                          <p:spTgt spid="251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28 -0.23029 L -0.17171 -0.33503 L -0.29462 -0.34983 " pathEditMode="relative" rAng="0" ptsTypes="AAA">
                                      <p:cBhvr>
                                        <p:cTn id="254" dur="2000" fill="hold"/>
                                        <p:tgtEl>
                                          <p:spTgt spid="251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7" y="-5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939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51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 nodeType="clickPar">
                      <p:stCondLst>
                        <p:cond delay="0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3000" fill="hold"/>
                                        <p:tgtEl>
                                          <p:spTgt spid="251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3000" fill="hold"/>
                                        <p:tgtEl>
                                          <p:spTgt spid="251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908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519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 nodeType="clickPar">
                      <p:stCondLst>
                        <p:cond delay="0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3000" fill="hold"/>
                                        <p:tgtEl>
                                          <p:spTgt spid="25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3000" fill="hold"/>
                                        <p:tgtEl>
                                          <p:spTgt spid="25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909"/>
                  </p:tgtEl>
                </p:cond>
              </p:nextCondLst>
            </p:seq>
            <p:audio>
              <p:cMediaNode>
                <p:cTn id="2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1945"/>
                </p:tgtEl>
              </p:cMediaNode>
            </p:audio>
            <p:audio>
              <p:cMediaNode>
                <p:cTn id="2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1958"/>
                </p:tgtEl>
              </p:cMediaNode>
            </p:audio>
            <p:audio>
              <p:cMediaNode>
                <p:cTn id="2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1959"/>
                </p:tgtEl>
              </p:cMediaNode>
            </p:audio>
          </p:childTnLst>
        </p:cTn>
      </p:par>
    </p:tnLst>
    <p:bldLst>
      <p:bldP spid="251908" grpId="0" animBg="1"/>
      <p:bldP spid="251909" grpId="0" animBg="1"/>
      <p:bldP spid="251910" grpId="0" animBg="1"/>
      <p:bldP spid="251910" grpId="1" animBg="1"/>
      <p:bldP spid="251910" grpId="2" animBg="1"/>
      <p:bldP spid="251911" grpId="0" animBg="1"/>
      <p:bldP spid="251911" grpId="1" animBg="1"/>
      <p:bldP spid="251911" grpId="2" animBg="1"/>
      <p:bldP spid="251912" grpId="0" animBg="1"/>
      <p:bldP spid="251912" grpId="1" animBg="1"/>
      <p:bldP spid="251912" grpId="2" animBg="1"/>
      <p:bldP spid="251913" grpId="0" animBg="1"/>
      <p:bldP spid="251913" grpId="1" animBg="1"/>
      <p:bldP spid="251913" grpId="2" animBg="1"/>
      <p:bldP spid="251914" grpId="0" animBg="1"/>
      <p:bldP spid="251914" grpId="1" animBg="1"/>
      <p:bldP spid="251914" grpId="2" animBg="1"/>
      <p:bldP spid="251915" grpId="0" animBg="1"/>
      <p:bldP spid="251915" grpId="1" animBg="1"/>
      <p:bldP spid="251915" grpId="2" animBg="1"/>
      <p:bldP spid="251916" grpId="0" animBg="1"/>
      <p:bldP spid="251916" grpId="1" animBg="1"/>
      <p:bldP spid="251941" grpId="0" animBg="1"/>
      <p:bldP spid="251941" grpId="1" animBg="1"/>
      <p:bldP spid="251944" grpId="0" animBg="1"/>
      <p:bldP spid="251944" grpId="1" animBg="1"/>
      <p:bldP spid="251951" grpId="0" animBg="1"/>
      <p:bldP spid="251951" grpId="1" animBg="1"/>
      <p:bldP spid="251952" grpId="0" animBg="1"/>
      <p:bldP spid="251952" grpId="1" animBg="1"/>
      <p:bldP spid="251953" grpId="0" animBg="1"/>
      <p:bldP spid="251953" grpId="1" animBg="1"/>
      <p:bldP spid="251954" grpId="0" animBg="1"/>
      <p:bldP spid="251954" grpId="1" animBg="1"/>
      <p:bldP spid="251955" grpId="0" animBg="1"/>
      <p:bldP spid="251955" grpId="1" animBg="1"/>
      <p:bldP spid="251956" grpId="0" animBg="1"/>
      <p:bldP spid="251956" grpId="1" animBg="1"/>
      <p:bldP spid="251957" grpId="0" animBg="1"/>
      <p:bldP spid="251957" grpId="1" animBg="1"/>
      <p:bldP spid="60" grpId="0" animBg="1"/>
      <p:bldP spid="60" grpId="1" animBg="1"/>
      <p:bldP spid="62" grpId="0" animBg="1"/>
      <p:bldP spid="6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000" smtClean="0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787523" y="31753"/>
            <a:ext cx="7354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BÀI 42: LỚP HAI LÁ MẦM VÀ LỚP MỘT LÁ MẦM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539756" y="573088"/>
            <a:ext cx="79930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1. Cây Hai lá mầm và cây Một lá mầm: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Cây Hai lá mầm</a:t>
            </a:r>
            <a:r>
              <a:rPr lang="en-US" sz="2400">
                <a:latin typeface="Times New Roman" pitchFamily="18" charset="0"/>
              </a:rPr>
              <a:t> : Có rễ cọc, gân lá hình mạng, hoa thường 5 cánh, phôi của hạt có 2 lá mầm, dạng thân gỗ, thân cỏ, thân leo, thân bò.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Cây Một lá mầm</a:t>
            </a:r>
            <a:r>
              <a:rPr lang="en-US" sz="2400">
                <a:latin typeface="Times New Roman" pitchFamily="18" charset="0"/>
              </a:rPr>
              <a:t> : Có rễ chùm, gân lá hình cung hoặc song song, hoa thường có 6 cánh , phôi của hạt có một lá mầm, phần lớn là thân cỏ.</a:t>
            </a:r>
          </a:p>
        </p:txBody>
      </p:sp>
      <p:pic>
        <p:nvPicPr>
          <p:cNvPr id="314378" name="Picture 4" descr="cay ro cac bo ph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9" y="3003553"/>
            <a:ext cx="26638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379" name="Picture 6" descr="than bo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9" y="3165478"/>
            <a:ext cx="432752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83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onocotflow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90613"/>
            <a:ext cx="3048000" cy="1924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3395" name="Text Box 3"/>
          <p:cNvSpPr txBox="1">
            <a:spLocks noChangeArrowheads="1"/>
          </p:cNvSpPr>
          <p:nvPr/>
        </p:nvSpPr>
        <p:spPr bwMode="auto">
          <a:xfrm>
            <a:off x="611194" y="514353"/>
            <a:ext cx="7019925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Ví dụ:  hoa 5 cánh thuộc cây Hai lá mầm</a:t>
            </a:r>
          </a:p>
        </p:txBody>
      </p:sp>
      <p:sp>
        <p:nvSpPr>
          <p:cNvPr id="443396" name="Text Box 4"/>
          <p:cNvSpPr txBox="1">
            <a:spLocks noChangeArrowheads="1"/>
          </p:cNvSpPr>
          <p:nvPr/>
        </p:nvSpPr>
        <p:spPr bwMode="auto">
          <a:xfrm>
            <a:off x="34925" y="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Nhận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biết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nhanh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cây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sau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là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cây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mấy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lá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mầm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 </a:t>
            </a:r>
          </a:p>
        </p:txBody>
      </p:sp>
      <p:pic>
        <p:nvPicPr>
          <p:cNvPr id="14341" name="Picture 5" descr="loa kèn trắ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087440"/>
            <a:ext cx="324008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586538" y="4587878"/>
            <a:ext cx="24495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Hoa mướp</a:t>
            </a:r>
          </a:p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  <p:pic>
        <p:nvPicPr>
          <p:cNvPr id="14343" name="Picture 7" descr="hoa hue tr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4" y="1087440"/>
            <a:ext cx="3838575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692281" y="4598990"/>
            <a:ext cx="3095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Hoa đào ta</a:t>
            </a:r>
          </a:p>
        </p:txBody>
      </p:sp>
      <p:pic>
        <p:nvPicPr>
          <p:cNvPr id="14345" name="Picture 9" descr="hoa dao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8863"/>
            <a:ext cx="3816350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1" descr="muop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9" y="1143001"/>
            <a:ext cx="3095625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63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61" name="Text Box 9"/>
          <p:cNvSpPr txBox="1">
            <a:spLocks noChangeArrowheads="1"/>
          </p:cNvSpPr>
          <p:nvPr/>
        </p:nvSpPr>
        <p:spPr bwMode="auto">
          <a:xfrm>
            <a:off x="1116016" y="115891"/>
            <a:ext cx="7304087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Ví dụ: cây có  hoa</a:t>
            </a:r>
            <a:r>
              <a:rPr lang="en-US" sz="2400"/>
              <a:t> </a:t>
            </a:r>
            <a:r>
              <a:rPr lang="en-US" sz="2400" b="1">
                <a:solidFill>
                  <a:srgbClr val="FF0000"/>
                </a:solidFill>
              </a:rPr>
              <a:t> 3 cánh thuộc cây Một lá mầm</a:t>
            </a:r>
          </a:p>
        </p:txBody>
      </p:sp>
      <p:pic>
        <p:nvPicPr>
          <p:cNvPr id="15363" name="Picture 10" descr="rau m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627063"/>
            <a:ext cx="5689600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11"/>
          <p:cNvSpPr txBox="1">
            <a:spLocks noChangeArrowheads="1"/>
          </p:cNvSpPr>
          <p:nvPr/>
        </p:nvSpPr>
        <p:spPr bwMode="auto">
          <a:xfrm>
            <a:off x="3778252" y="4624391"/>
            <a:ext cx="2881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Hoa rau mác</a:t>
            </a:r>
          </a:p>
        </p:txBody>
      </p:sp>
    </p:spTree>
    <p:extLst>
      <p:ext uri="{BB962C8B-B14F-4D97-AF65-F5344CB8AC3E}">
        <p14:creationId xmlns:p14="http://schemas.microsoft.com/office/powerpoint/2010/main" val="425753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304800" y="3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Nhận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biết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nhanh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cây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sau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thuộc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cây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mấy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lá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mầm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 </a:t>
            </a:r>
          </a:p>
        </p:txBody>
      </p:sp>
      <p:pic>
        <p:nvPicPr>
          <p:cNvPr id="16387" name="Picture 4" descr="monocotflow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90613"/>
            <a:ext cx="3048000" cy="1924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2484443" y="598491"/>
            <a:ext cx="5125121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Hoa 6 cánh thuộc cây Một lá mầm</a:t>
            </a:r>
          </a:p>
        </p:txBody>
      </p:sp>
      <p:pic>
        <p:nvPicPr>
          <p:cNvPr id="16389" name="Picture 10" descr="loa kèn trắ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087440"/>
            <a:ext cx="324008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5724525" y="4652966"/>
            <a:ext cx="2952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Hoa loa kèn trắng</a:t>
            </a:r>
          </a:p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  <p:pic>
        <p:nvPicPr>
          <p:cNvPr id="16391" name="Picture 12" descr="hoa hue tr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4" y="1087440"/>
            <a:ext cx="3838575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1116019" y="4598990"/>
            <a:ext cx="3095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Hoa huệ trắng</a:t>
            </a:r>
          </a:p>
        </p:txBody>
      </p:sp>
    </p:spTree>
    <p:extLst>
      <p:ext uri="{BB962C8B-B14F-4D97-AF65-F5344CB8AC3E}">
        <p14:creationId xmlns:p14="http://schemas.microsoft.com/office/powerpoint/2010/main" val="161220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3"/>
          <p:cNvSpPr>
            <a:spLocks noChangeArrowheads="1" noChangeShapeType="1" noTextEdit="1"/>
          </p:cNvSpPr>
          <p:nvPr/>
        </p:nvSpPr>
        <p:spPr bwMode="auto">
          <a:xfrm>
            <a:off x="2987675" y="627066"/>
            <a:ext cx="3384550" cy="59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Tiết 52. Bài 42</a:t>
            </a:r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468315" y="1654175"/>
            <a:ext cx="8353425" cy="1133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>
                    <a:alpha val="9294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HAI LÁ MẦM VÀ LỚP MỘT LÁ MẦM</a:t>
            </a:r>
          </a:p>
        </p:txBody>
      </p:sp>
      <p:pic>
        <p:nvPicPr>
          <p:cNvPr id="4100" name="Picture 5" descr="Frames PPT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9" y="3113088"/>
            <a:ext cx="33242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Pictur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65478"/>
            <a:ext cx="5329238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4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000" smtClean="0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045216" y="31753"/>
            <a:ext cx="4864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NHẮC LẠI KIẾN THỨC ĐÃ HỌC</a:t>
            </a:r>
          </a:p>
        </p:txBody>
      </p:sp>
      <p:pic>
        <p:nvPicPr>
          <p:cNvPr id="316434" name="Picture 18" descr="các kiểu gân l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700088"/>
            <a:ext cx="95773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Kết quả hình ảnh cho các bộ phận của hạ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189"/>
            <a:ext cx="91440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94" y="627063"/>
            <a:ext cx="26574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6" y="771525"/>
            <a:ext cx="2900363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4614" y="4515969"/>
            <a:ext cx="133722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cọc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1044" y="4515969"/>
            <a:ext cx="174599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chùm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29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16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3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4" dur="1"/>
                                        <p:tgtEl>
                                          <p:spTgt spid="30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7" dur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0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000" smtClean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045216" y="31753"/>
            <a:ext cx="4864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NHẮC LẠI KIẾN THỨC ĐÃ HỌC</a:t>
            </a:r>
          </a:p>
        </p:txBody>
      </p:sp>
      <p:pic>
        <p:nvPicPr>
          <p:cNvPr id="8" name="Picture 11" descr="Kết quả hình ảnh cho thân c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6" y="1320803"/>
            <a:ext cx="2563813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Kết quả hình ảnh cho thân l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54139"/>
            <a:ext cx="2592388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Kết quả hình ảnh cho thân b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44" y="3003553"/>
            <a:ext cx="25368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560" y="843558"/>
            <a:ext cx="247856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đứng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82" y="843558"/>
            <a:ext cx="21210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leo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8" y="2490450"/>
            <a:ext cx="206338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bò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9" name="Picture 19" descr="Cay Hai la mam va Cay Mot la m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83"/>
          <a:stretch>
            <a:fillRect/>
          </a:stretch>
        </p:blipFill>
        <p:spPr bwMode="auto">
          <a:xfrm>
            <a:off x="3816354" y="842963"/>
            <a:ext cx="4716463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250825" y="484191"/>
            <a:ext cx="619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1. Cây Hai lá mầm và cây Một lá mầm:</a:t>
            </a:r>
          </a:p>
        </p:txBody>
      </p:sp>
      <p:sp>
        <p:nvSpPr>
          <p:cNvPr id="6147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000" smtClean="0"/>
          </a:p>
        </p:txBody>
      </p:sp>
      <p:sp>
        <p:nvSpPr>
          <p:cNvPr id="7173" name="Text Box 16"/>
          <p:cNvSpPr txBox="1">
            <a:spLocks noChangeArrowheads="1"/>
          </p:cNvSpPr>
          <p:nvPr/>
        </p:nvSpPr>
        <p:spPr bwMode="auto">
          <a:xfrm>
            <a:off x="787523" y="31753"/>
            <a:ext cx="7354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BÀI 42: LỚP HAI LÁ MẦM VÀ LỚP MỘT LÁ MẦM</a:t>
            </a:r>
          </a:p>
        </p:txBody>
      </p:sp>
      <p:sp>
        <p:nvSpPr>
          <p:cNvPr id="256020" name="Text Box 20"/>
          <p:cNvSpPr txBox="1">
            <a:spLocks noChangeArrowheads="1"/>
          </p:cNvSpPr>
          <p:nvPr/>
        </p:nvSpPr>
        <p:spPr bwMode="auto">
          <a:xfrm>
            <a:off x="3492506" y="3973513"/>
            <a:ext cx="27352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 hai lá mầm: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(Cây dừa cạn)</a:t>
            </a:r>
          </a:p>
        </p:txBody>
      </p:sp>
      <p:sp>
        <p:nvSpPr>
          <p:cNvPr id="256021" name="Text Box 21"/>
          <p:cNvSpPr txBox="1">
            <a:spLocks noChangeArrowheads="1"/>
          </p:cNvSpPr>
          <p:nvPr/>
        </p:nvSpPr>
        <p:spPr bwMode="auto">
          <a:xfrm>
            <a:off x="6372231" y="4014789"/>
            <a:ext cx="262731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UcPeriod" startAt="2"/>
              <a:defRPr/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(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6022" name="AutoShape 22"/>
          <p:cNvSpPr>
            <a:spLocks noChangeArrowheads="1"/>
          </p:cNvSpPr>
          <p:nvPr/>
        </p:nvSpPr>
        <p:spPr bwMode="auto">
          <a:xfrm>
            <a:off x="107950" y="1563691"/>
            <a:ext cx="3671888" cy="1817687"/>
          </a:xfrm>
          <a:prstGeom prst="wedgeRoundRectCallout">
            <a:avLst>
              <a:gd name="adj1" fmla="val 42218"/>
              <a:gd name="adj2" fmla="val 131509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Hoạt động nhóm : (5').</a:t>
            </a:r>
          </a:p>
          <a:p>
            <a:pPr algn="just">
              <a:defRPr/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Căn cứ vào đặc điểm của rễ, số cánh hoa, kiểu gân lá … hãy phân biệt cây hai lá mầm và cây một lá mầm theo bảng sau?</a:t>
            </a:r>
          </a:p>
        </p:txBody>
      </p:sp>
    </p:spTree>
    <p:extLst>
      <p:ext uri="{BB962C8B-B14F-4D97-AF65-F5344CB8AC3E}">
        <p14:creationId xmlns:p14="http://schemas.microsoft.com/office/powerpoint/2010/main" val="167077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6" grpId="0"/>
      <p:bldP spid="256020" grpId="0"/>
      <p:bldP spid="256021" grpId="0"/>
      <p:bldP spid="2560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052" name="Group 68"/>
          <p:cNvGraphicFramePr>
            <a:graphicFrameLocks noGrp="1"/>
          </p:cNvGraphicFramePr>
          <p:nvPr/>
        </p:nvGraphicFramePr>
        <p:xfrm>
          <a:off x="179388" y="950914"/>
          <a:ext cx="8856662" cy="4057651"/>
        </p:xfrm>
        <a:graphic>
          <a:graphicData uri="http://schemas.openxmlformats.org/drawingml/2006/table">
            <a:tbl>
              <a:tblPr/>
              <a:tblGrid>
                <a:gridCol w="2176651"/>
                <a:gridCol w="3312576"/>
                <a:gridCol w="3367435"/>
              </a:tblGrid>
              <a:tr h="772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Hai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lá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mầm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dừa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cạn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91435" marR="91435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lá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mầm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rẻ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quạt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91435" marR="91435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Kiểu rễ</a:t>
                      </a:r>
                    </a:p>
                  </a:txBody>
                  <a:tcPr marL="91435" marR="91435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Kiểu gân lá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Số cánh hoa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Dạng thân</a:t>
                      </a:r>
                    </a:p>
                  </a:txBody>
                  <a:tcPr marL="91435" marR="91435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Hạt</a:t>
                      </a:r>
                    </a:p>
                  </a:txBody>
                  <a:tcPr marL="91435" marR="91435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24" name="Picture 32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7" y="1023941"/>
            <a:ext cx="12207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5" name="Picture 33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1060453"/>
            <a:ext cx="12827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352425" y="2441575"/>
            <a:ext cx="1079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227" name="Text Box 41"/>
          <p:cNvSpPr txBox="1">
            <a:spLocks noChangeArrowheads="1"/>
          </p:cNvSpPr>
          <p:nvPr/>
        </p:nvSpPr>
        <p:spPr bwMode="auto">
          <a:xfrm>
            <a:off x="0" y="465139"/>
            <a:ext cx="8066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1.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Cây Hai lá mầm và cây Một lá mầm</a:t>
            </a:r>
          </a:p>
        </p:txBody>
      </p:sp>
      <p:sp>
        <p:nvSpPr>
          <p:cNvPr id="7204" name="Rectangle 4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000" smtClean="0"/>
          </a:p>
        </p:txBody>
      </p:sp>
      <p:sp>
        <p:nvSpPr>
          <p:cNvPr id="8229" name="Text Box 50"/>
          <p:cNvSpPr txBox="1">
            <a:spLocks noChangeArrowheads="1"/>
          </p:cNvSpPr>
          <p:nvPr/>
        </p:nvSpPr>
        <p:spPr bwMode="auto">
          <a:xfrm>
            <a:off x="787523" y="31753"/>
            <a:ext cx="7354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BÀI 42: LỚP HAI LÁ MẦM VÀ LỚP MỘT LÁ MẦM</a:t>
            </a:r>
          </a:p>
        </p:txBody>
      </p:sp>
    </p:spTree>
    <p:extLst>
      <p:ext uri="{BB962C8B-B14F-4D97-AF65-F5344CB8AC3E}">
        <p14:creationId xmlns:p14="http://schemas.microsoft.com/office/powerpoint/2010/main" val="30751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147" name="Group 67"/>
          <p:cNvGraphicFramePr>
            <a:graphicFrameLocks noGrp="1"/>
          </p:cNvGraphicFramePr>
          <p:nvPr/>
        </p:nvGraphicFramePr>
        <p:xfrm>
          <a:off x="179388" y="1177928"/>
          <a:ext cx="8642350" cy="3459163"/>
        </p:xfrm>
        <a:graphic>
          <a:graphicData uri="http://schemas.openxmlformats.org/drawingml/2006/table">
            <a:tbl>
              <a:tblPr/>
              <a:tblGrid>
                <a:gridCol w="2124075"/>
                <a:gridCol w="3076575"/>
                <a:gridCol w="3441700"/>
              </a:tblGrid>
              <a:tr h="8644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4" marB="34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 Hai lá mầm</a:t>
                      </a:r>
                    </a:p>
                  </a:txBody>
                  <a:tcPr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 Một lá mầm</a:t>
                      </a:r>
                    </a:p>
                  </a:txBody>
                  <a:tcPr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4" marB="34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4" marB="34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4" marB="34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0" name="Text Box 34"/>
          <p:cNvSpPr txBox="1">
            <a:spLocks noChangeArrowheads="1"/>
          </p:cNvSpPr>
          <p:nvPr/>
        </p:nvSpPr>
        <p:spPr bwMode="auto">
          <a:xfrm>
            <a:off x="612777" y="2311403"/>
            <a:ext cx="1439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Kiểu rễ</a:t>
            </a:r>
          </a:p>
        </p:txBody>
      </p:sp>
      <p:sp>
        <p:nvSpPr>
          <p:cNvPr id="9241" name="Text Box 35"/>
          <p:cNvSpPr txBox="1">
            <a:spLocks noChangeArrowheads="1"/>
          </p:cNvSpPr>
          <p:nvPr/>
        </p:nvSpPr>
        <p:spPr bwMode="auto">
          <a:xfrm>
            <a:off x="468313" y="3121028"/>
            <a:ext cx="1655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Kiểu gân lá</a:t>
            </a:r>
          </a:p>
        </p:txBody>
      </p:sp>
      <p:sp>
        <p:nvSpPr>
          <p:cNvPr id="9242" name="Text Box 36"/>
          <p:cNvSpPr txBox="1">
            <a:spLocks noChangeArrowheads="1"/>
          </p:cNvSpPr>
          <p:nvPr/>
        </p:nvSpPr>
        <p:spPr bwMode="auto">
          <a:xfrm>
            <a:off x="323850" y="4040191"/>
            <a:ext cx="1873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Số cánh hoa</a:t>
            </a:r>
          </a:p>
        </p:txBody>
      </p:sp>
      <p:pic>
        <p:nvPicPr>
          <p:cNvPr id="302120" name="Picture 40" descr="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31" y="2111378"/>
            <a:ext cx="4556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4" name="Text Box 41"/>
          <p:cNvSpPr txBox="1">
            <a:spLocks noChangeArrowheads="1"/>
          </p:cNvSpPr>
          <p:nvPr/>
        </p:nvSpPr>
        <p:spPr bwMode="auto">
          <a:xfrm>
            <a:off x="250825" y="573091"/>
            <a:ext cx="547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1. Cây hai lá mầm và cây một lá mầm</a:t>
            </a:r>
          </a:p>
        </p:txBody>
      </p:sp>
      <p:sp>
        <p:nvSpPr>
          <p:cNvPr id="302122" name="Text Box 42"/>
          <p:cNvSpPr txBox="1">
            <a:spLocks noChangeArrowheads="1"/>
          </p:cNvSpPr>
          <p:nvPr/>
        </p:nvSpPr>
        <p:spPr bwMode="auto">
          <a:xfrm>
            <a:off x="3492506" y="2311400"/>
            <a:ext cx="1304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latin typeface="Times New Roman" pitchFamily="18" charset="0"/>
              </a:rPr>
              <a:t>Rễ cọc</a:t>
            </a:r>
          </a:p>
        </p:txBody>
      </p:sp>
      <p:sp>
        <p:nvSpPr>
          <p:cNvPr id="302123" name="Text Box 43"/>
          <p:cNvSpPr txBox="1">
            <a:spLocks noChangeArrowheads="1"/>
          </p:cNvSpPr>
          <p:nvPr/>
        </p:nvSpPr>
        <p:spPr bwMode="auto">
          <a:xfrm>
            <a:off x="7164388" y="2311400"/>
            <a:ext cx="1452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Rễ chùm</a:t>
            </a:r>
          </a:p>
        </p:txBody>
      </p:sp>
      <p:pic>
        <p:nvPicPr>
          <p:cNvPr id="302124" name="Picture 44" descr="re qq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47803"/>
            <a:ext cx="86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125" name="Text Box 45"/>
          <p:cNvSpPr txBox="1">
            <a:spLocks noChangeArrowheads="1"/>
          </p:cNvSpPr>
          <p:nvPr/>
        </p:nvSpPr>
        <p:spPr bwMode="auto">
          <a:xfrm>
            <a:off x="3205169" y="3121025"/>
            <a:ext cx="2232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Gân lá hình mạng</a:t>
            </a:r>
          </a:p>
        </p:txBody>
      </p:sp>
      <p:sp>
        <p:nvSpPr>
          <p:cNvPr id="302126" name="Text Box 46"/>
          <p:cNvSpPr txBox="1">
            <a:spLocks noChangeArrowheads="1"/>
          </p:cNvSpPr>
          <p:nvPr/>
        </p:nvSpPr>
        <p:spPr bwMode="auto">
          <a:xfrm>
            <a:off x="6445250" y="3068638"/>
            <a:ext cx="2376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Gân song song hoặc hình cung</a:t>
            </a:r>
          </a:p>
        </p:txBody>
      </p:sp>
      <p:pic>
        <p:nvPicPr>
          <p:cNvPr id="302127" name="Picture 47"/>
          <p:cNvPicPr>
            <a:picLocks noChangeAspect="1" noChangeArrowheads="1"/>
          </p:cNvPicPr>
          <p:nvPr/>
        </p:nvPicPr>
        <p:blipFill>
          <a:blip r:embed="rId4">
            <a:lum bright="4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94" y="1285875"/>
            <a:ext cx="7905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2130" name="Picture 50" descr="h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85875"/>
            <a:ext cx="9334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131" name="Text Box 51"/>
          <p:cNvSpPr txBox="1">
            <a:spLocks noChangeArrowheads="1"/>
          </p:cNvSpPr>
          <p:nvPr/>
        </p:nvSpPr>
        <p:spPr bwMode="auto">
          <a:xfrm>
            <a:off x="6588125" y="3932239"/>
            <a:ext cx="2160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Có 6 cánh hoặc 3 cánh</a:t>
            </a:r>
          </a:p>
        </p:txBody>
      </p:sp>
      <p:pic>
        <p:nvPicPr>
          <p:cNvPr id="302132" name="Picture 52" descr="hoa 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6" y="1282700"/>
            <a:ext cx="923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142" name="Text Box 62"/>
          <p:cNvSpPr txBox="1">
            <a:spLocks noChangeArrowheads="1"/>
          </p:cNvSpPr>
          <p:nvPr/>
        </p:nvSpPr>
        <p:spPr bwMode="auto">
          <a:xfrm>
            <a:off x="3205163" y="3932239"/>
            <a:ext cx="215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Có 5 cánh hoặc 4 cánh</a:t>
            </a:r>
          </a:p>
        </p:txBody>
      </p:sp>
      <p:sp>
        <p:nvSpPr>
          <p:cNvPr id="8234" name="Rectangle 6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000" smtClean="0"/>
          </a:p>
        </p:txBody>
      </p:sp>
      <p:sp>
        <p:nvSpPr>
          <p:cNvPr id="9256" name="Text Box 65"/>
          <p:cNvSpPr txBox="1">
            <a:spLocks noChangeArrowheads="1"/>
          </p:cNvSpPr>
          <p:nvPr/>
        </p:nvSpPr>
        <p:spPr bwMode="auto">
          <a:xfrm>
            <a:off x="787523" y="31753"/>
            <a:ext cx="7354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BÀI 42: LỚP HAI LÁ MẦM VÀ LỚP MỘT LÁ MẦM</a:t>
            </a:r>
          </a:p>
        </p:txBody>
      </p:sp>
      <p:pic>
        <p:nvPicPr>
          <p:cNvPr id="302148" name="Picture 68" descr="hoa c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284663"/>
            <a:ext cx="6492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8" name="Picture 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9080">
            <a:off x="3279781" y="1263652"/>
            <a:ext cx="7334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15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2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2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6305E-6 L -0.05555 0.0052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02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2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2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16185E-6 L -0.08108 0.1458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02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7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35534E-6 L -0.09514 0.3439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17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20231E-7 L -0.20069 0.32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02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16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2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2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44849E-6 L -0.10625 0.50525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302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25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2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2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87283E-6 L -0.09827 0.51283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302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25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0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30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125" grpId="0"/>
      <p:bldP spid="302126" grpId="0"/>
      <p:bldP spid="302131" grpId="0"/>
      <p:bldP spid="3021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140" name="Group 36"/>
          <p:cNvGraphicFramePr>
            <a:graphicFrameLocks noGrp="1"/>
          </p:cNvGraphicFramePr>
          <p:nvPr/>
        </p:nvGraphicFramePr>
        <p:xfrm>
          <a:off x="323850" y="987426"/>
          <a:ext cx="8642350" cy="3887788"/>
        </p:xfrm>
        <a:graphic>
          <a:graphicData uri="http://schemas.openxmlformats.org/drawingml/2006/table">
            <a:tbl>
              <a:tblPr/>
              <a:tblGrid>
                <a:gridCol w="2124075"/>
                <a:gridCol w="3076575"/>
                <a:gridCol w="3441700"/>
              </a:tblGrid>
              <a:tr h="1897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 Hai lá mầm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lá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mầm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9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56" name="Picture 28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276352"/>
            <a:ext cx="15113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29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12839"/>
            <a:ext cx="12827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Text Box 30"/>
          <p:cNvSpPr txBox="1">
            <a:spLocks noChangeArrowheads="1"/>
          </p:cNvSpPr>
          <p:nvPr/>
        </p:nvSpPr>
        <p:spPr bwMode="auto">
          <a:xfrm>
            <a:off x="611193" y="2211389"/>
            <a:ext cx="2016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Dạng thân</a:t>
            </a:r>
          </a:p>
        </p:txBody>
      </p:sp>
      <p:sp>
        <p:nvSpPr>
          <p:cNvPr id="10259" name="Text Box 34"/>
          <p:cNvSpPr txBox="1">
            <a:spLocks noChangeArrowheads="1"/>
          </p:cNvSpPr>
          <p:nvPr/>
        </p:nvSpPr>
        <p:spPr bwMode="auto">
          <a:xfrm>
            <a:off x="250825" y="574675"/>
            <a:ext cx="8066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I. Cây Hai lá mầm và cây Một lá mầm</a:t>
            </a:r>
          </a:p>
        </p:txBody>
      </p:sp>
      <p:sp>
        <p:nvSpPr>
          <p:cNvPr id="303141" name="Text Box 37"/>
          <p:cNvSpPr txBox="1">
            <a:spLocks noChangeArrowheads="1"/>
          </p:cNvSpPr>
          <p:nvPr/>
        </p:nvSpPr>
        <p:spPr bwMode="auto">
          <a:xfrm>
            <a:off x="2843213" y="2211391"/>
            <a:ext cx="2665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Thân gỗ, thân cỏ</a:t>
            </a:r>
          </a:p>
        </p:txBody>
      </p:sp>
      <p:sp>
        <p:nvSpPr>
          <p:cNvPr id="303142" name="Text Box 38"/>
          <p:cNvSpPr txBox="1">
            <a:spLocks noChangeArrowheads="1"/>
          </p:cNvSpPr>
          <p:nvPr/>
        </p:nvSpPr>
        <p:spPr bwMode="auto">
          <a:xfrm>
            <a:off x="6300794" y="2211391"/>
            <a:ext cx="1944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Thân cỏ, cột</a:t>
            </a:r>
          </a:p>
        </p:txBody>
      </p:sp>
      <p:sp>
        <p:nvSpPr>
          <p:cNvPr id="303143" name="Text Box 39"/>
          <p:cNvSpPr txBox="1">
            <a:spLocks noChangeArrowheads="1"/>
          </p:cNvSpPr>
          <p:nvPr/>
        </p:nvSpPr>
        <p:spPr bwMode="auto">
          <a:xfrm>
            <a:off x="2628906" y="2932115"/>
            <a:ext cx="2735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Phôi có hai lá mầm</a:t>
            </a:r>
          </a:p>
        </p:txBody>
      </p:sp>
      <p:sp>
        <p:nvSpPr>
          <p:cNvPr id="303144" name="Text Box 40"/>
          <p:cNvSpPr txBox="1">
            <a:spLocks noChangeArrowheads="1"/>
          </p:cNvSpPr>
          <p:nvPr/>
        </p:nvSpPr>
        <p:spPr bwMode="auto">
          <a:xfrm>
            <a:off x="5940425" y="2901953"/>
            <a:ext cx="3455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Phôi có một lá mầm</a:t>
            </a:r>
          </a:p>
        </p:txBody>
      </p:sp>
      <p:sp>
        <p:nvSpPr>
          <p:cNvPr id="9244" name="Rectangle 4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000" smtClean="0"/>
          </a:p>
        </p:txBody>
      </p:sp>
      <p:sp>
        <p:nvSpPr>
          <p:cNvPr id="10265" name="Text Box 42"/>
          <p:cNvSpPr txBox="1">
            <a:spLocks noChangeArrowheads="1"/>
          </p:cNvSpPr>
          <p:nvPr/>
        </p:nvSpPr>
        <p:spPr bwMode="auto">
          <a:xfrm>
            <a:off x="787523" y="31753"/>
            <a:ext cx="7354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BÀI 42: LỚP HAI LÁ MẦM VÀ LỚP MỘT LÁ MẦM</a:t>
            </a:r>
          </a:p>
        </p:txBody>
      </p:sp>
      <p:sp>
        <p:nvSpPr>
          <p:cNvPr id="10266" name="Text Box 43"/>
          <p:cNvSpPr txBox="1">
            <a:spLocks noChangeArrowheads="1"/>
          </p:cNvSpPr>
          <p:nvPr/>
        </p:nvSpPr>
        <p:spPr bwMode="auto">
          <a:xfrm>
            <a:off x="1042994" y="3579814"/>
            <a:ext cx="1800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Hạt</a:t>
            </a:r>
          </a:p>
        </p:txBody>
      </p:sp>
      <p:pic>
        <p:nvPicPr>
          <p:cNvPr id="9251" name="Picture 35" descr="Kết quả hình ảnh cho hạt ng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435353"/>
            <a:ext cx="25209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323850" y="2066925"/>
            <a:ext cx="8712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253" name="Picture 37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9" y="3363913"/>
            <a:ext cx="270033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61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3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3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0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41" grpId="0" autoUpdateAnimBg="0"/>
      <p:bldP spid="303142" grpId="0" autoUpdateAnimBg="0"/>
      <p:bldP spid="303143" grpId="0" autoUpdateAnimBg="0"/>
      <p:bldP spid="30314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02" name="Group 2"/>
          <p:cNvGraphicFramePr>
            <a:graphicFrameLocks noGrp="1"/>
          </p:cNvGraphicFramePr>
          <p:nvPr/>
        </p:nvGraphicFramePr>
        <p:xfrm>
          <a:off x="250825" y="779465"/>
          <a:ext cx="8642350" cy="3941763"/>
        </p:xfrm>
        <a:graphic>
          <a:graphicData uri="http://schemas.openxmlformats.org/drawingml/2006/table">
            <a:tbl>
              <a:tblPr/>
              <a:tblGrid>
                <a:gridCol w="2124075"/>
                <a:gridCol w="3076575"/>
                <a:gridCol w="3441700"/>
              </a:tblGrid>
              <a:tr h="666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Đặc điểm</a:t>
                      </a:r>
                    </a:p>
                  </a:txBody>
                  <a:tcPr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 Hai lá mầm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 Một lá mầm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7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96" name="Picture 32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842965"/>
            <a:ext cx="115093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7" name="Picture 33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835027"/>
            <a:ext cx="13541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539752" y="1600203"/>
            <a:ext cx="1439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Kiểu rễ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395288" y="2238378"/>
            <a:ext cx="1655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Kiểu gân lá</a:t>
            </a: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395288" y="2832103"/>
            <a:ext cx="1873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Số cánh hoa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395288" y="3479803"/>
            <a:ext cx="1655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Dạng thân</a:t>
            </a:r>
          </a:p>
        </p:txBody>
      </p:sp>
      <p:pic>
        <p:nvPicPr>
          <p:cNvPr id="11302" name="Picture 40" descr="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94" y="1492253"/>
            <a:ext cx="560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3" name="Text Box 41"/>
          <p:cNvSpPr txBox="1">
            <a:spLocks noChangeArrowheads="1"/>
          </p:cNvSpPr>
          <p:nvPr/>
        </p:nvSpPr>
        <p:spPr bwMode="auto">
          <a:xfrm>
            <a:off x="250825" y="412750"/>
            <a:ext cx="8066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1. Cây Hai lá mầm và cây Một lá mầm.</a:t>
            </a:r>
          </a:p>
        </p:txBody>
      </p:sp>
      <p:sp>
        <p:nvSpPr>
          <p:cNvPr id="11304" name="Text Box 42"/>
          <p:cNvSpPr txBox="1">
            <a:spLocks noChangeArrowheads="1"/>
          </p:cNvSpPr>
          <p:nvPr/>
        </p:nvSpPr>
        <p:spPr bwMode="auto">
          <a:xfrm>
            <a:off x="3563944" y="1644650"/>
            <a:ext cx="1304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latin typeface="Times New Roman" pitchFamily="18" charset="0"/>
              </a:rPr>
              <a:t>Rễ cọc</a:t>
            </a:r>
          </a:p>
        </p:txBody>
      </p:sp>
      <p:sp>
        <p:nvSpPr>
          <p:cNvPr id="11305" name="Text Box 43"/>
          <p:cNvSpPr txBox="1">
            <a:spLocks noChangeArrowheads="1"/>
          </p:cNvSpPr>
          <p:nvPr/>
        </p:nvSpPr>
        <p:spPr bwMode="auto">
          <a:xfrm>
            <a:off x="7223131" y="1644650"/>
            <a:ext cx="1452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Rễ chùm</a:t>
            </a:r>
          </a:p>
        </p:txBody>
      </p:sp>
      <p:pic>
        <p:nvPicPr>
          <p:cNvPr id="11306" name="Picture 44" descr="re qq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0" y="1536703"/>
            <a:ext cx="15906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7" name="Text Box 45"/>
          <p:cNvSpPr txBox="1">
            <a:spLocks noChangeArrowheads="1"/>
          </p:cNvSpPr>
          <p:nvPr/>
        </p:nvSpPr>
        <p:spPr bwMode="auto">
          <a:xfrm>
            <a:off x="3348044" y="2238375"/>
            <a:ext cx="2160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Gân lá hình mạng</a:t>
            </a:r>
          </a:p>
        </p:txBody>
      </p:sp>
      <p:sp>
        <p:nvSpPr>
          <p:cNvPr id="11308" name="Text Box 46"/>
          <p:cNvSpPr txBox="1">
            <a:spLocks noChangeArrowheads="1"/>
          </p:cNvSpPr>
          <p:nvPr/>
        </p:nvSpPr>
        <p:spPr bwMode="auto">
          <a:xfrm>
            <a:off x="6732588" y="2066926"/>
            <a:ext cx="23034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Gân song song và gân hình cung</a:t>
            </a:r>
          </a:p>
        </p:txBody>
      </p:sp>
      <p:pic>
        <p:nvPicPr>
          <p:cNvPr id="11309" name="Picture 47"/>
          <p:cNvPicPr>
            <a:picLocks noChangeAspect="1" noChangeArrowheads="1"/>
          </p:cNvPicPr>
          <p:nvPr/>
        </p:nvPicPr>
        <p:blipFill>
          <a:blip r:embed="rId6">
            <a:lum bright="4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139953"/>
            <a:ext cx="6477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10" name="Text Box 49"/>
          <p:cNvSpPr txBox="1">
            <a:spLocks noChangeArrowheads="1"/>
          </p:cNvSpPr>
          <p:nvPr/>
        </p:nvSpPr>
        <p:spPr bwMode="auto">
          <a:xfrm>
            <a:off x="3348044" y="2832100"/>
            <a:ext cx="1920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Có 5 cánh hoặc 4 cánh</a:t>
            </a:r>
          </a:p>
        </p:txBody>
      </p:sp>
      <p:pic>
        <p:nvPicPr>
          <p:cNvPr id="11311" name="Picture 50" descr="ho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859089"/>
            <a:ext cx="7159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12" name="Text Box 51"/>
          <p:cNvSpPr txBox="1">
            <a:spLocks noChangeArrowheads="1"/>
          </p:cNvSpPr>
          <p:nvPr/>
        </p:nvSpPr>
        <p:spPr bwMode="auto">
          <a:xfrm>
            <a:off x="6877050" y="2832100"/>
            <a:ext cx="1943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Có 6 cánh hoặc 3 cánh</a:t>
            </a:r>
          </a:p>
        </p:txBody>
      </p:sp>
      <p:pic>
        <p:nvPicPr>
          <p:cNvPr id="11313" name="Picture 52" descr="hoa 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9" y="2886075"/>
            <a:ext cx="9239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14" name="Text Box 53"/>
          <p:cNvSpPr txBox="1">
            <a:spLocks noChangeArrowheads="1"/>
          </p:cNvSpPr>
          <p:nvPr/>
        </p:nvSpPr>
        <p:spPr bwMode="auto">
          <a:xfrm>
            <a:off x="2843213" y="3611563"/>
            <a:ext cx="2520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Thân gỗ, thân cỏ</a:t>
            </a:r>
          </a:p>
        </p:txBody>
      </p:sp>
      <p:sp>
        <p:nvSpPr>
          <p:cNvPr id="11315" name="Text Box 54"/>
          <p:cNvSpPr txBox="1">
            <a:spLocks noChangeArrowheads="1"/>
          </p:cNvSpPr>
          <p:nvPr/>
        </p:nvSpPr>
        <p:spPr bwMode="auto">
          <a:xfrm>
            <a:off x="6372225" y="3598863"/>
            <a:ext cx="200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Thân cỏ, cột</a:t>
            </a:r>
          </a:p>
        </p:txBody>
      </p:sp>
      <p:sp>
        <p:nvSpPr>
          <p:cNvPr id="11316" name="Text Box 55"/>
          <p:cNvSpPr txBox="1">
            <a:spLocks noChangeArrowheads="1"/>
          </p:cNvSpPr>
          <p:nvPr/>
        </p:nvSpPr>
        <p:spPr bwMode="auto">
          <a:xfrm>
            <a:off x="2411413" y="4246563"/>
            <a:ext cx="2735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Phôi có hai lá mầm</a:t>
            </a:r>
          </a:p>
        </p:txBody>
      </p:sp>
      <p:sp>
        <p:nvSpPr>
          <p:cNvPr id="11317" name="Text Box 56"/>
          <p:cNvSpPr txBox="1">
            <a:spLocks noChangeArrowheads="1"/>
          </p:cNvSpPr>
          <p:nvPr/>
        </p:nvSpPr>
        <p:spPr bwMode="auto">
          <a:xfrm>
            <a:off x="5580063" y="4246563"/>
            <a:ext cx="2735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Phôi có một lá mầm</a:t>
            </a:r>
          </a:p>
        </p:txBody>
      </p:sp>
      <p:sp>
        <p:nvSpPr>
          <p:cNvPr id="10295" name="Rectangle 6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000" smtClean="0"/>
          </a:p>
        </p:txBody>
      </p:sp>
      <p:sp>
        <p:nvSpPr>
          <p:cNvPr id="11319" name="Text Box 67"/>
          <p:cNvSpPr txBox="1">
            <a:spLocks noChangeArrowheads="1"/>
          </p:cNvSpPr>
          <p:nvPr/>
        </p:nvSpPr>
        <p:spPr bwMode="auto">
          <a:xfrm>
            <a:off x="787523" y="31753"/>
            <a:ext cx="7354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BÀI 42: LỚP HAI LÁ MẦM VÀ LỚP MỘT LÁ MẦM</a:t>
            </a:r>
          </a:p>
        </p:txBody>
      </p:sp>
      <p:sp>
        <p:nvSpPr>
          <p:cNvPr id="307268" name="Text Box 68"/>
          <p:cNvSpPr txBox="1">
            <a:spLocks noChangeArrowheads="1"/>
          </p:cNvSpPr>
          <p:nvPr/>
        </p:nvSpPr>
        <p:spPr bwMode="auto">
          <a:xfrm>
            <a:off x="827088" y="4730750"/>
            <a:ext cx="79175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Từ bảng trên em có kết luận gì về cây Hai lá mầm và cây Một lá mầm?</a:t>
            </a:r>
          </a:p>
        </p:txBody>
      </p:sp>
      <p:sp>
        <p:nvSpPr>
          <p:cNvPr id="11321" name="Text Box 69"/>
          <p:cNvSpPr txBox="1">
            <a:spLocks noChangeArrowheads="1"/>
          </p:cNvSpPr>
          <p:nvPr/>
        </p:nvSpPr>
        <p:spPr bwMode="auto">
          <a:xfrm>
            <a:off x="611188" y="4192591"/>
            <a:ext cx="1223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Hạt</a:t>
            </a:r>
          </a:p>
        </p:txBody>
      </p:sp>
      <p:pic>
        <p:nvPicPr>
          <p:cNvPr id="11322" name="Picture 70" descr="Sinh%20hoc%206%20SGK%20hinh%20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6" y="4137025"/>
            <a:ext cx="84296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3" name="Picture 71" descr="Sinh%20hoc%206%20SGK%20hinh%203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137025"/>
            <a:ext cx="9144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4" name="Picture 4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9080">
            <a:off x="2500313" y="2157415"/>
            <a:ext cx="6159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10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711</Words>
  <Application>Microsoft Office PowerPoint</Application>
  <PresentationFormat>On-screen Show (16:9)</PresentationFormat>
  <Paragraphs>112</Paragraphs>
  <Slides>13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Hanoi</cp:lastModifiedBy>
  <cp:revision>3</cp:revision>
  <dcterms:created xsi:type="dcterms:W3CDTF">2018-02-27T04:00:23Z</dcterms:created>
  <dcterms:modified xsi:type="dcterms:W3CDTF">2020-05-19T14:33:49Z</dcterms:modified>
</cp:coreProperties>
</file>